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2" r:id="rId1"/>
  </p:sldMasterIdLst>
  <p:notesMasterIdLst>
    <p:notesMasterId r:id="rId28"/>
  </p:notesMasterIdLst>
  <p:handoutMasterIdLst>
    <p:handoutMasterId r:id="rId29"/>
  </p:handoutMasterIdLst>
  <p:sldIdLst>
    <p:sldId id="318" r:id="rId2"/>
    <p:sldId id="440" r:id="rId3"/>
    <p:sldId id="590" r:id="rId4"/>
    <p:sldId id="589" r:id="rId5"/>
    <p:sldId id="576" r:id="rId6"/>
    <p:sldId id="588" r:id="rId7"/>
    <p:sldId id="578" r:id="rId8"/>
    <p:sldId id="579" r:id="rId9"/>
    <p:sldId id="580" r:id="rId10"/>
    <p:sldId id="581" r:id="rId11"/>
    <p:sldId id="582" r:id="rId12"/>
    <p:sldId id="583" r:id="rId13"/>
    <p:sldId id="585" r:id="rId14"/>
    <p:sldId id="584" r:id="rId15"/>
    <p:sldId id="605" r:id="rId16"/>
    <p:sldId id="606" r:id="rId17"/>
    <p:sldId id="587" r:id="rId18"/>
    <p:sldId id="597" r:id="rId19"/>
    <p:sldId id="602" r:id="rId20"/>
    <p:sldId id="591" r:id="rId21"/>
    <p:sldId id="594" r:id="rId22"/>
    <p:sldId id="595" r:id="rId23"/>
    <p:sldId id="596" r:id="rId24"/>
    <p:sldId id="593" r:id="rId25"/>
    <p:sldId id="598" r:id="rId26"/>
    <p:sldId id="592"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104" d="100"/>
          <a:sy n="104" d="100"/>
        </p:scale>
        <p:origin x="1324"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89400AF7-0F65-4D5D-9E4E-36161E45C92E}" type="datetimeFigureOut">
              <a:rPr lang="en-US" smtClean="0"/>
              <a:t>2/27/2026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F4259DE8-2B05-448E-B9C2-FFC5FE27E430}" type="slidenum">
              <a:rPr lang="en-US" smtClean="0"/>
              <a:t>‹#›</a:t>
            </a:fld>
            <a:endParaRPr lang="en-US" dirty="0"/>
          </a:p>
        </p:txBody>
      </p:sp>
    </p:spTree>
    <p:extLst>
      <p:ext uri="{BB962C8B-B14F-4D97-AF65-F5344CB8AC3E}">
        <p14:creationId xmlns:p14="http://schemas.microsoft.com/office/powerpoint/2010/main" val="747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B74864C9-9288-43DC-8F58-B2E9431CCCE6}" type="datetimeFigureOut">
              <a:rPr lang="en-US" smtClean="0"/>
              <a:t>2/27/2026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3B4534AB-7558-4865-B541-7742D5971394}" type="slidenum">
              <a:rPr lang="en-US" smtClean="0"/>
              <a:t>‹#›</a:t>
            </a:fld>
            <a:endParaRPr lang="en-US" dirty="0"/>
          </a:p>
        </p:txBody>
      </p:sp>
    </p:spTree>
    <p:extLst>
      <p:ext uri="{BB962C8B-B14F-4D97-AF65-F5344CB8AC3E}">
        <p14:creationId xmlns:p14="http://schemas.microsoft.com/office/powerpoint/2010/main" val="294019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CFEBD-1E64-4081-96D2-26536B7C5634}" type="datetime1">
              <a:rPr lang="en-US" smtClean="0"/>
              <a:t>2/27/2026</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43480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2/27/2026</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330683952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2/27/2026</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90793521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2/27/2026</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205008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2/27/2026</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52491122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33FBB7-C621-4FF3-B1F4-0A8D374CDC8A}" type="datetime1">
              <a:rPr lang="en-US" smtClean="0"/>
              <a:t>2/27/2026</a:t>
            </a:fld>
            <a:endParaRPr lang="en-US" dirty="0"/>
          </a:p>
        </p:txBody>
      </p:sp>
      <p:sp>
        <p:nvSpPr>
          <p:cNvPr id="4" name="Footer Placeholder 3"/>
          <p:cNvSpPr>
            <a:spLocks noGrp="1"/>
          </p:cNvSpPr>
          <p:nvPr>
            <p:ph type="ftr" sz="quarter" idx="11"/>
          </p:nvPr>
        </p:nvSpPr>
        <p:spPr/>
        <p:txBody>
          <a:bodyPr/>
          <a:lstStyle/>
          <a:p>
            <a:r>
              <a:rPr lang="en-US"/>
              <a:t>(515) 229-5674 kkothari@sgcsecure.com</a:t>
            </a:r>
            <a:endParaRPr lang="en-US" dirty="0"/>
          </a:p>
        </p:txBody>
      </p:sp>
      <p:sp>
        <p:nvSpPr>
          <p:cNvPr id="5" name="Slide Number Placeholder 4"/>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28039723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33FBB7-C621-4FF3-B1F4-0A8D374CDC8A}" type="datetime1">
              <a:rPr lang="en-US" smtClean="0"/>
              <a:t>2/27/2026</a:t>
            </a:fld>
            <a:endParaRPr lang="en-US" dirty="0"/>
          </a:p>
        </p:txBody>
      </p:sp>
      <p:sp>
        <p:nvSpPr>
          <p:cNvPr id="4" name="Footer Placeholder 3"/>
          <p:cNvSpPr>
            <a:spLocks noGrp="1"/>
          </p:cNvSpPr>
          <p:nvPr>
            <p:ph type="ftr" sz="quarter" idx="11"/>
          </p:nvPr>
        </p:nvSpPr>
        <p:spPr/>
        <p:txBody>
          <a:bodyPr/>
          <a:lstStyle/>
          <a:p>
            <a:r>
              <a:rPr lang="en-US"/>
              <a:t>(515) 229-5674 kkothari@sgcsecure.com</a:t>
            </a:r>
            <a:endParaRPr lang="en-US" dirty="0"/>
          </a:p>
        </p:txBody>
      </p:sp>
      <p:sp>
        <p:nvSpPr>
          <p:cNvPr id="5" name="Slide Number Placeholder 4"/>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70325447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4360C-F932-47A7-9059-DA5256DFCFC9}" type="datetime1">
              <a:rPr lang="en-US" smtClean="0"/>
              <a:t>2/27/2026</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57729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627A3-C504-48D2-896C-22CB97676812}" type="datetime1">
              <a:rPr lang="en-US" smtClean="0"/>
              <a:t>2/27/2026</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10243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D2AA0-DE88-4391-9701-706252CA1E7E}" type="datetime1">
              <a:rPr lang="en-US" smtClean="0"/>
              <a:t>2/27/2026</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98884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2844F-1A8A-4322-AA59-8B8EF4A0CF81}" type="datetime1">
              <a:rPr lang="en-US" smtClean="0"/>
              <a:t>2/27/2026</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37351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6BE8AB-0CB7-4D30-9FFB-E7C589D4C9C6}" type="datetime1">
              <a:rPr lang="en-US" smtClean="0"/>
              <a:t>2/27/2026</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384735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461805-8A87-4A17-BA09-038EAD74BE9A}" type="datetime1">
              <a:rPr lang="en-US" smtClean="0"/>
              <a:t>2/27/2026</a:t>
            </a:fld>
            <a:endParaRPr lang="en-US" dirty="0"/>
          </a:p>
        </p:txBody>
      </p:sp>
      <p:sp>
        <p:nvSpPr>
          <p:cNvPr id="8" name="Footer Placeholder 7"/>
          <p:cNvSpPr>
            <a:spLocks noGrp="1"/>
          </p:cNvSpPr>
          <p:nvPr>
            <p:ph type="ftr" sz="quarter" idx="11"/>
          </p:nvPr>
        </p:nvSpPr>
        <p:spPr/>
        <p:txBody>
          <a:bodyPr/>
          <a:lstStyle/>
          <a:p>
            <a:r>
              <a:rPr lang="en-US"/>
              <a:t>(515) 229-5674 kkothari@sgcsecure.com</a:t>
            </a:r>
            <a:endParaRPr lang="en-US" dirty="0"/>
          </a:p>
        </p:txBody>
      </p:sp>
      <p:sp>
        <p:nvSpPr>
          <p:cNvPr id="9" name="Slide Number Placeholder 8"/>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429162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6827F-0668-43DC-BC53-4868A76737BC}" type="datetime1">
              <a:rPr lang="en-US" smtClean="0"/>
              <a:t>2/27/2026</a:t>
            </a:fld>
            <a:endParaRPr lang="en-US" dirty="0"/>
          </a:p>
        </p:txBody>
      </p:sp>
      <p:sp>
        <p:nvSpPr>
          <p:cNvPr id="4" name="Footer Placeholder 3"/>
          <p:cNvSpPr>
            <a:spLocks noGrp="1"/>
          </p:cNvSpPr>
          <p:nvPr>
            <p:ph type="ftr" sz="quarter" idx="11"/>
          </p:nvPr>
        </p:nvSpPr>
        <p:spPr/>
        <p:txBody>
          <a:bodyPr/>
          <a:lstStyle/>
          <a:p>
            <a:r>
              <a:rPr lang="en-US"/>
              <a:t>(515) 229-5674 kkothari@sgcsecure.com</a:t>
            </a:r>
            <a:endParaRPr lang="en-US" dirty="0"/>
          </a:p>
        </p:txBody>
      </p:sp>
      <p:sp>
        <p:nvSpPr>
          <p:cNvPr id="5" name="Slide Number Placeholder 4"/>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35854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30F9-4D75-47CC-8452-AA3265CB32A5}" type="datetime1">
              <a:rPr lang="en-US" smtClean="0"/>
              <a:t>2/27/2026</a:t>
            </a:fld>
            <a:endParaRPr lang="en-US" dirty="0"/>
          </a:p>
        </p:txBody>
      </p:sp>
      <p:sp>
        <p:nvSpPr>
          <p:cNvPr id="3" name="Footer Placeholder 2"/>
          <p:cNvSpPr>
            <a:spLocks noGrp="1"/>
          </p:cNvSpPr>
          <p:nvPr>
            <p:ph type="ftr" sz="quarter" idx="11"/>
          </p:nvPr>
        </p:nvSpPr>
        <p:spPr/>
        <p:txBody>
          <a:bodyPr/>
          <a:lstStyle/>
          <a:p>
            <a:r>
              <a:rPr lang="en-US"/>
              <a:t>(515) 229-5674 kkothari@sgcsecure.com</a:t>
            </a:r>
            <a:endParaRPr lang="en-US" dirty="0"/>
          </a:p>
        </p:txBody>
      </p:sp>
      <p:sp>
        <p:nvSpPr>
          <p:cNvPr id="4" name="Slide Number Placeholder 3"/>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37882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2/27/2026</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97222965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EAB7B4-12E7-47A0-9FBF-88268DEBACAE}" type="datetime1">
              <a:rPr lang="en-US" smtClean="0"/>
              <a:t>2/27/2026</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848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433FBB7-C621-4FF3-B1F4-0A8D374CDC8A}" type="datetime1">
              <a:rPr lang="en-US" smtClean="0"/>
              <a:t>2/27/2026</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(515) 229-5674 kkothari@sgcsecure.com</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B2671C9-F82C-4343-990C-2157B8E05096}" type="slidenum">
              <a:rPr lang="en-US" smtClean="0"/>
              <a:t>‹#›</a:t>
            </a:fld>
            <a:endParaRPr lang="en-US" dirty="0"/>
          </a:p>
        </p:txBody>
      </p:sp>
    </p:spTree>
    <p:extLst>
      <p:ext uri="{BB962C8B-B14F-4D97-AF65-F5344CB8AC3E}">
        <p14:creationId xmlns:p14="http://schemas.microsoft.com/office/powerpoint/2010/main" val="306657188"/>
      </p:ext>
    </p:extLst>
  </p:cSld>
  <p:clrMap bg1="dk1" tx1="lt1" bg2="dk2" tx2="lt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secureguardconsulting.com/" TargetMode="External"/><Relationship Id="rId4" Type="http://schemas.openxmlformats.org/officeDocument/2006/relationships/hyperlink" Target="mailto:kkothari@sgcsecur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50AD41-A0EA-4974-AF3F-9CB956969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9F20D7-4DA5-403A-A81A-2808DFB0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7" cy="4212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73224" y="1294095"/>
            <a:ext cx="8397548" cy="1805471"/>
          </a:xfrm>
          <a:prstGeom prst="rect">
            <a:avLst/>
          </a:prstGeom>
          <a:noFill/>
        </p:spPr>
      </p:pic>
      <p:sp>
        <p:nvSpPr>
          <p:cNvPr id="3" name="Footer Placeholder 2">
            <a:extLst>
              <a:ext uri="{FF2B5EF4-FFF2-40B4-BE49-F238E27FC236}">
                <a16:creationId xmlns:a16="http://schemas.microsoft.com/office/drawing/2014/main" id="{D4D66BB2-0273-4FD3-BF33-1E04CC8A8F09}"/>
              </a:ext>
            </a:extLst>
          </p:cNvPr>
          <p:cNvSpPr>
            <a:spLocks noGrp="1"/>
          </p:cNvSpPr>
          <p:nvPr>
            <p:ph type="ftr" sz="quarter" idx="11"/>
          </p:nvPr>
        </p:nvSpPr>
        <p:spPr>
          <a:xfrm>
            <a:off x="457200" y="4876800"/>
            <a:ext cx="8077200" cy="365125"/>
          </a:xfrm>
        </p:spPr>
        <p:txBody>
          <a:bodyPr>
            <a:noAutofit/>
          </a:bodyPr>
          <a:lstStyle/>
          <a:p>
            <a:pPr>
              <a:lnSpc>
                <a:spcPct val="90000"/>
              </a:lnSpc>
              <a:spcAft>
                <a:spcPts val="600"/>
              </a:spcAft>
            </a:pPr>
            <a:r>
              <a:rPr lang="en-US" sz="1200" dirty="0"/>
              <a:t>Secure Guard Consulting | (515) 229-5674 | </a:t>
            </a:r>
            <a:r>
              <a:rPr lang="en-US" sz="1200" dirty="0">
                <a:hlinkClick r:id="rId4"/>
              </a:rPr>
              <a:t>kkothari@sgcsecure.com</a:t>
            </a:r>
            <a:r>
              <a:rPr lang="en-US" sz="1200" dirty="0"/>
              <a:t> | </a:t>
            </a:r>
            <a:r>
              <a:rPr lang="en-US" sz="1200" dirty="0">
                <a:hlinkClick r:id="rId5"/>
              </a:rPr>
              <a:t>www.secureguardconsulting.com</a:t>
            </a:r>
            <a:endParaRPr lang="en-US" sz="1200" dirty="0"/>
          </a:p>
          <a:p>
            <a:pPr>
              <a:lnSpc>
                <a:spcPct val="90000"/>
              </a:lnSpc>
              <a:spcAft>
                <a:spcPts val="600"/>
              </a:spcAft>
            </a:pPr>
            <a:endParaRPr lang="en-US" sz="1200" dirty="0"/>
          </a:p>
        </p:txBody>
      </p:sp>
    </p:spTree>
    <p:extLst>
      <p:ext uri="{BB962C8B-B14F-4D97-AF65-F5344CB8AC3E}">
        <p14:creationId xmlns:p14="http://schemas.microsoft.com/office/powerpoint/2010/main" val="173518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A7204-9403-D857-5C16-866A90D1AFB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9E0893-90AD-3BB7-155F-61B3528B4FEC}"/>
              </a:ext>
            </a:extLst>
          </p:cNvPr>
          <p:cNvSpPr>
            <a:spLocks noGrp="1"/>
          </p:cNvSpPr>
          <p:nvPr>
            <p:ph type="ftr" sz="quarter" idx="11"/>
          </p:nvPr>
        </p:nvSpPr>
        <p:spPr/>
        <p:txBody>
          <a:bodyPr/>
          <a:lstStyle/>
          <a:p>
            <a:r>
              <a:rPr lang="en-US"/>
              <a:t>(515) 229-5674 kkothari@sgcsecure.com</a:t>
            </a:r>
            <a:endParaRPr lang="en-US" dirty="0"/>
          </a:p>
        </p:txBody>
      </p:sp>
      <p:pic>
        <p:nvPicPr>
          <p:cNvPr id="7" name="Picture 6">
            <a:extLst>
              <a:ext uri="{FF2B5EF4-FFF2-40B4-BE49-F238E27FC236}">
                <a16:creationId xmlns:a16="http://schemas.microsoft.com/office/drawing/2014/main" id="{E2CFFF81-D33D-0A0A-C06F-A84888D4B21E}"/>
              </a:ext>
            </a:extLst>
          </p:cNvPr>
          <p:cNvPicPr>
            <a:picLocks noChangeAspect="1"/>
          </p:cNvPicPr>
          <p:nvPr/>
        </p:nvPicPr>
        <p:blipFill>
          <a:blip r:embed="rId2"/>
          <a:stretch>
            <a:fillRect/>
          </a:stretch>
        </p:blipFill>
        <p:spPr>
          <a:xfrm>
            <a:off x="304800" y="152400"/>
            <a:ext cx="7010400" cy="1820362"/>
          </a:xfrm>
          <a:prstGeom prst="rect">
            <a:avLst/>
          </a:prstGeom>
        </p:spPr>
      </p:pic>
      <p:pic>
        <p:nvPicPr>
          <p:cNvPr id="9" name="Picture 8">
            <a:extLst>
              <a:ext uri="{FF2B5EF4-FFF2-40B4-BE49-F238E27FC236}">
                <a16:creationId xmlns:a16="http://schemas.microsoft.com/office/drawing/2014/main" id="{0722202C-A370-9C7C-764B-0D200660ADE4}"/>
              </a:ext>
            </a:extLst>
          </p:cNvPr>
          <p:cNvPicPr>
            <a:picLocks noChangeAspect="1"/>
          </p:cNvPicPr>
          <p:nvPr/>
        </p:nvPicPr>
        <p:blipFill>
          <a:blip r:embed="rId3"/>
          <a:stretch>
            <a:fillRect/>
          </a:stretch>
        </p:blipFill>
        <p:spPr>
          <a:xfrm>
            <a:off x="331905" y="1974296"/>
            <a:ext cx="5638800" cy="2914089"/>
          </a:xfrm>
          <a:prstGeom prst="rect">
            <a:avLst/>
          </a:prstGeom>
        </p:spPr>
      </p:pic>
      <p:pic>
        <p:nvPicPr>
          <p:cNvPr id="11" name="Picture 10">
            <a:extLst>
              <a:ext uri="{FF2B5EF4-FFF2-40B4-BE49-F238E27FC236}">
                <a16:creationId xmlns:a16="http://schemas.microsoft.com/office/drawing/2014/main" id="{646C5167-9D36-3D19-742B-4AF6A67529BD}"/>
              </a:ext>
            </a:extLst>
          </p:cNvPr>
          <p:cNvPicPr>
            <a:picLocks noChangeAspect="1"/>
          </p:cNvPicPr>
          <p:nvPr/>
        </p:nvPicPr>
        <p:blipFill>
          <a:blip r:embed="rId4"/>
          <a:stretch>
            <a:fillRect/>
          </a:stretch>
        </p:blipFill>
        <p:spPr>
          <a:xfrm>
            <a:off x="6096000" y="2057400"/>
            <a:ext cx="2231116" cy="3035409"/>
          </a:xfrm>
          <a:prstGeom prst="rect">
            <a:avLst/>
          </a:prstGeom>
        </p:spPr>
      </p:pic>
    </p:spTree>
    <p:extLst>
      <p:ext uri="{BB962C8B-B14F-4D97-AF65-F5344CB8AC3E}">
        <p14:creationId xmlns:p14="http://schemas.microsoft.com/office/powerpoint/2010/main" val="219855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DCA16-4AC6-10EB-3927-42CCEA025D8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0BA42A-EC16-CCB4-20C0-5AE66914466E}"/>
              </a:ext>
            </a:extLst>
          </p:cNvPr>
          <p:cNvSpPr>
            <a:spLocks noGrp="1"/>
          </p:cNvSpPr>
          <p:nvPr>
            <p:ph type="ftr" sz="quarter" idx="11"/>
          </p:nvPr>
        </p:nvSpPr>
        <p:spPr/>
        <p:txBody>
          <a:bodyPr/>
          <a:lstStyle/>
          <a:p>
            <a:r>
              <a:rPr lang="en-US"/>
              <a:t>(515) 229-5674 kkothari@sgcsecure.com</a:t>
            </a:r>
            <a:endParaRPr lang="en-US" dirty="0"/>
          </a:p>
        </p:txBody>
      </p:sp>
      <p:pic>
        <p:nvPicPr>
          <p:cNvPr id="6" name="Picture 5">
            <a:extLst>
              <a:ext uri="{FF2B5EF4-FFF2-40B4-BE49-F238E27FC236}">
                <a16:creationId xmlns:a16="http://schemas.microsoft.com/office/drawing/2014/main" id="{D1467DE4-F9AA-0FE1-66BF-EA635AA4A094}"/>
              </a:ext>
            </a:extLst>
          </p:cNvPr>
          <p:cNvPicPr>
            <a:picLocks noChangeAspect="1"/>
          </p:cNvPicPr>
          <p:nvPr/>
        </p:nvPicPr>
        <p:blipFill>
          <a:blip r:embed="rId2"/>
          <a:stretch>
            <a:fillRect/>
          </a:stretch>
        </p:blipFill>
        <p:spPr>
          <a:xfrm>
            <a:off x="228600" y="1524000"/>
            <a:ext cx="4534133" cy="2495678"/>
          </a:xfrm>
          <a:prstGeom prst="rect">
            <a:avLst/>
          </a:prstGeom>
        </p:spPr>
      </p:pic>
      <p:pic>
        <p:nvPicPr>
          <p:cNvPr id="8" name="Picture 7">
            <a:extLst>
              <a:ext uri="{FF2B5EF4-FFF2-40B4-BE49-F238E27FC236}">
                <a16:creationId xmlns:a16="http://schemas.microsoft.com/office/drawing/2014/main" id="{8B4333E3-F54A-71D9-58F4-083CF1042232}"/>
              </a:ext>
            </a:extLst>
          </p:cNvPr>
          <p:cNvPicPr>
            <a:picLocks noChangeAspect="1"/>
          </p:cNvPicPr>
          <p:nvPr/>
        </p:nvPicPr>
        <p:blipFill>
          <a:blip r:embed="rId3"/>
          <a:stretch>
            <a:fillRect/>
          </a:stretch>
        </p:blipFill>
        <p:spPr>
          <a:xfrm>
            <a:off x="6206298" y="1524000"/>
            <a:ext cx="1360631" cy="3581533"/>
          </a:xfrm>
          <a:prstGeom prst="rect">
            <a:avLst/>
          </a:prstGeom>
        </p:spPr>
      </p:pic>
      <p:pic>
        <p:nvPicPr>
          <p:cNvPr id="10" name="Picture 9">
            <a:extLst>
              <a:ext uri="{FF2B5EF4-FFF2-40B4-BE49-F238E27FC236}">
                <a16:creationId xmlns:a16="http://schemas.microsoft.com/office/drawing/2014/main" id="{CE9B94E9-3F2D-F58F-9186-79CFDB703F5E}"/>
              </a:ext>
            </a:extLst>
          </p:cNvPr>
          <p:cNvPicPr>
            <a:picLocks noChangeAspect="1"/>
          </p:cNvPicPr>
          <p:nvPr/>
        </p:nvPicPr>
        <p:blipFill>
          <a:blip r:embed="rId4"/>
          <a:stretch>
            <a:fillRect/>
          </a:stretch>
        </p:blipFill>
        <p:spPr>
          <a:xfrm>
            <a:off x="4876800" y="1524000"/>
            <a:ext cx="1195997" cy="2535352"/>
          </a:xfrm>
          <a:prstGeom prst="rect">
            <a:avLst/>
          </a:prstGeom>
        </p:spPr>
      </p:pic>
    </p:spTree>
    <p:extLst>
      <p:ext uri="{BB962C8B-B14F-4D97-AF65-F5344CB8AC3E}">
        <p14:creationId xmlns:p14="http://schemas.microsoft.com/office/powerpoint/2010/main" val="141082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7BD4-04BF-4B0E-233F-566871CDD2D8}"/>
              </a:ext>
            </a:extLst>
          </p:cNvPr>
          <p:cNvSpPr>
            <a:spLocks noGrp="1"/>
          </p:cNvSpPr>
          <p:nvPr>
            <p:ph type="title"/>
          </p:nvPr>
        </p:nvSpPr>
        <p:spPr/>
        <p:txBody>
          <a:bodyPr/>
          <a:lstStyle/>
          <a:p>
            <a:r>
              <a:rPr lang="en-US" dirty="0"/>
              <a:t>Establish App Protection Policies</a:t>
            </a:r>
          </a:p>
        </p:txBody>
      </p:sp>
      <p:sp>
        <p:nvSpPr>
          <p:cNvPr id="3" name="Content Placeholder 2">
            <a:extLst>
              <a:ext uri="{FF2B5EF4-FFF2-40B4-BE49-F238E27FC236}">
                <a16:creationId xmlns:a16="http://schemas.microsoft.com/office/drawing/2014/main" id="{23CA653C-D8A2-80F8-A5F2-069F7AAEB6BF}"/>
              </a:ext>
            </a:extLst>
          </p:cNvPr>
          <p:cNvSpPr>
            <a:spLocks noGrp="1"/>
          </p:cNvSpPr>
          <p:nvPr>
            <p:ph idx="1"/>
          </p:nvPr>
        </p:nvSpPr>
        <p:spPr/>
        <p:txBody>
          <a:bodyPr/>
          <a:lstStyle/>
          <a:p>
            <a:r>
              <a:rPr lang="en-US" dirty="0"/>
              <a:t>Add app protection policies for both iOS and Android.</a:t>
            </a:r>
          </a:p>
          <a:p>
            <a:r>
              <a:rPr lang="en-US" dirty="0"/>
              <a:t>Set a conditional access policy – set the Grant to require app protection policy, as well as MFA.  Have it reauthenticate every 30 days (or whatever frequency the bank would want).</a:t>
            </a:r>
          </a:p>
        </p:txBody>
      </p:sp>
      <p:sp>
        <p:nvSpPr>
          <p:cNvPr id="4" name="Footer Placeholder 3">
            <a:extLst>
              <a:ext uri="{FF2B5EF4-FFF2-40B4-BE49-F238E27FC236}">
                <a16:creationId xmlns:a16="http://schemas.microsoft.com/office/drawing/2014/main" id="{DB9EFF34-574F-1328-3184-485C4ED49C32}"/>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07391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1C5B-D1AA-BBE2-3372-BCEA057B2CB3}"/>
              </a:ext>
            </a:extLst>
          </p:cNvPr>
          <p:cNvSpPr>
            <a:spLocks noGrp="1"/>
          </p:cNvSpPr>
          <p:nvPr>
            <p:ph type="title"/>
          </p:nvPr>
        </p:nvSpPr>
        <p:spPr/>
        <p:txBody>
          <a:bodyPr/>
          <a:lstStyle/>
          <a:p>
            <a:r>
              <a:rPr lang="en-US" dirty="0"/>
              <a:t>Intune versus Mam</a:t>
            </a:r>
          </a:p>
        </p:txBody>
      </p:sp>
      <p:sp>
        <p:nvSpPr>
          <p:cNvPr id="3" name="Content Placeholder 2">
            <a:extLst>
              <a:ext uri="{FF2B5EF4-FFF2-40B4-BE49-F238E27FC236}">
                <a16:creationId xmlns:a16="http://schemas.microsoft.com/office/drawing/2014/main" id="{5CF1A166-DA5E-F0CB-8035-3150FB709AF0}"/>
              </a:ext>
            </a:extLst>
          </p:cNvPr>
          <p:cNvSpPr>
            <a:spLocks noGrp="1"/>
          </p:cNvSpPr>
          <p:nvPr>
            <p:ph idx="1"/>
          </p:nvPr>
        </p:nvSpPr>
        <p:spPr/>
        <p:txBody>
          <a:bodyPr/>
          <a:lstStyle/>
          <a:p>
            <a:r>
              <a:rPr lang="en-US" dirty="0"/>
              <a:t>MAM – mobile access management – for personally owned mobile devices – forces access through Outlook app, provides ability to remote wipe the Outlook app.</a:t>
            </a:r>
          </a:p>
          <a:p>
            <a:r>
              <a:rPr lang="en-US" dirty="0"/>
              <a:t>Intune – for corporate owned mobile devices – can use other native email apps – controls the entire device.</a:t>
            </a:r>
          </a:p>
        </p:txBody>
      </p:sp>
      <p:sp>
        <p:nvSpPr>
          <p:cNvPr id="4" name="Footer Placeholder 3">
            <a:extLst>
              <a:ext uri="{FF2B5EF4-FFF2-40B4-BE49-F238E27FC236}">
                <a16:creationId xmlns:a16="http://schemas.microsoft.com/office/drawing/2014/main" id="{6D24E59E-E1A1-E034-9A74-9CC4BC4D8764}"/>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72003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EA15-CAAA-BF3B-6106-EC5BBFAB2D11}"/>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46AA6254-AB9B-019A-7864-24EEFFDCFC7A}"/>
              </a:ext>
            </a:extLst>
          </p:cNvPr>
          <p:cNvSpPr>
            <a:spLocks noGrp="1"/>
          </p:cNvSpPr>
          <p:nvPr>
            <p:ph idx="1"/>
          </p:nvPr>
        </p:nvSpPr>
        <p:spPr/>
        <p:txBody>
          <a:bodyPr>
            <a:normAutofit fontScale="77500" lnSpcReduction="20000"/>
          </a:bodyPr>
          <a:lstStyle/>
          <a:p>
            <a:r>
              <a:rPr lang="en-US" dirty="0"/>
              <a:t>Typically larger banks with distributed work forces, but not necessarily.</a:t>
            </a:r>
          </a:p>
          <a:p>
            <a:r>
              <a:rPr lang="en-US" dirty="0"/>
              <a:t>A common example – when you want to be able to access email when offsite without </a:t>
            </a:r>
            <a:r>
              <a:rPr lang="en-US" dirty="0" err="1"/>
              <a:t>VPN’ing</a:t>
            </a:r>
            <a:r>
              <a:rPr lang="en-US" dirty="0"/>
              <a:t> into the network.</a:t>
            </a:r>
          </a:p>
          <a:p>
            <a:pPr lvl="1"/>
            <a:r>
              <a:rPr lang="en-US" dirty="0"/>
              <a:t>Device trust</a:t>
            </a:r>
          </a:p>
          <a:p>
            <a:pPr lvl="2"/>
            <a:r>
              <a:rPr lang="en-US" dirty="0"/>
              <a:t>Entra Joined - when you go directly to Entra to join a device</a:t>
            </a:r>
          </a:p>
          <a:p>
            <a:pPr lvl="2"/>
            <a:r>
              <a:rPr lang="en-US" dirty="0"/>
              <a:t>Entra Hybrid Joined - where devices are sync'd between AD and Entra – hybrid environment</a:t>
            </a:r>
          </a:p>
          <a:p>
            <a:pPr lvl="2"/>
            <a:r>
              <a:rPr lang="en-US" dirty="0"/>
              <a:t>Entra Registered - personal devices - so mobile</a:t>
            </a:r>
          </a:p>
          <a:p>
            <a:pPr lvl="1"/>
            <a:r>
              <a:rPr lang="en-US" dirty="0"/>
              <a:t>Issue we’re seeing with a lot of banks is if the bank isn’t syncing properly between AD and Entra - join computer to AD, then log in, then sign into Outlook - a prompt similar to </a:t>
            </a:r>
          </a:p>
          <a:p>
            <a:pPr lvl="2"/>
            <a:r>
              <a:rPr lang="en-US" dirty="0"/>
              <a:t>The organization would like to manage this device comes up - if the user chooses 'no' - then the device is invisible to admins.  Which is what a hacker would want to do.</a:t>
            </a:r>
          </a:p>
          <a:p>
            <a:pPr lvl="1"/>
            <a:r>
              <a:rPr lang="en-US" dirty="0"/>
              <a:t>We don’t want anyone connecting without us being able to see it.</a:t>
            </a:r>
          </a:p>
          <a:p>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BF4760BE-1B59-13AD-6E54-DABF64D05091}"/>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98936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7D24-1B8D-9AA9-8C1C-B4F5EA937180}"/>
              </a:ext>
            </a:extLst>
          </p:cNvPr>
          <p:cNvSpPr>
            <a:spLocks noGrp="1"/>
          </p:cNvSpPr>
          <p:nvPr>
            <p:ph type="title"/>
          </p:nvPr>
        </p:nvSpPr>
        <p:spPr/>
        <p:txBody>
          <a:bodyPr/>
          <a:lstStyle/>
          <a:p>
            <a:r>
              <a:rPr lang="en-US" dirty="0"/>
              <a:t>1 Simple Method</a:t>
            </a:r>
          </a:p>
        </p:txBody>
      </p:sp>
      <p:sp>
        <p:nvSpPr>
          <p:cNvPr id="3" name="Content Placeholder 2">
            <a:extLst>
              <a:ext uri="{FF2B5EF4-FFF2-40B4-BE49-F238E27FC236}">
                <a16:creationId xmlns:a16="http://schemas.microsoft.com/office/drawing/2014/main" id="{B8D8F57D-5BB5-5684-B5E8-288FB5B37E95}"/>
              </a:ext>
            </a:extLst>
          </p:cNvPr>
          <p:cNvSpPr>
            <a:spLocks noGrp="1"/>
          </p:cNvSpPr>
          <p:nvPr>
            <p:ph idx="1"/>
          </p:nvPr>
        </p:nvSpPr>
        <p:spPr/>
        <p:txBody>
          <a:bodyPr/>
          <a:lstStyle/>
          <a:p>
            <a:r>
              <a:rPr lang="en-US" dirty="0"/>
              <a:t>Just do what we did with Android and iOS – and force 1 time TAP for all Windows, etc.</a:t>
            </a:r>
          </a:p>
          <a:p>
            <a:r>
              <a:rPr lang="en-US" dirty="0"/>
              <a:t>Problem – this is cumbersome.</a:t>
            </a:r>
          </a:p>
        </p:txBody>
      </p:sp>
      <p:sp>
        <p:nvSpPr>
          <p:cNvPr id="4" name="Footer Placeholder 3">
            <a:extLst>
              <a:ext uri="{FF2B5EF4-FFF2-40B4-BE49-F238E27FC236}">
                <a16:creationId xmlns:a16="http://schemas.microsoft.com/office/drawing/2014/main" id="{4888043C-5CC6-93AA-7E73-A4FC6AFB1CE0}"/>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66976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A227-11E2-E7E1-5F8B-C0A568918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4D3D4-B99E-9F5F-A839-7973AE0F460F}"/>
              </a:ext>
            </a:extLst>
          </p:cNvPr>
          <p:cNvSpPr>
            <a:spLocks noGrp="1"/>
          </p:cNvSpPr>
          <p:nvPr>
            <p:ph type="title"/>
          </p:nvPr>
        </p:nvSpPr>
        <p:spPr/>
        <p:txBody>
          <a:bodyPr/>
          <a:lstStyle/>
          <a:p>
            <a:r>
              <a:rPr lang="en-US" dirty="0"/>
              <a:t>Better Method</a:t>
            </a:r>
          </a:p>
        </p:txBody>
      </p:sp>
      <p:sp>
        <p:nvSpPr>
          <p:cNvPr id="3" name="Content Placeholder 2">
            <a:extLst>
              <a:ext uri="{FF2B5EF4-FFF2-40B4-BE49-F238E27FC236}">
                <a16:creationId xmlns:a16="http://schemas.microsoft.com/office/drawing/2014/main" id="{6B4BB4BE-58E2-2215-F0AE-D47E1A498144}"/>
              </a:ext>
            </a:extLst>
          </p:cNvPr>
          <p:cNvSpPr>
            <a:spLocks noGrp="1"/>
          </p:cNvSpPr>
          <p:nvPr>
            <p:ph idx="1"/>
          </p:nvPr>
        </p:nvSpPr>
        <p:spPr/>
        <p:txBody>
          <a:bodyPr/>
          <a:lstStyle/>
          <a:p>
            <a:r>
              <a:rPr lang="en-US" dirty="0"/>
              <a:t>Make sure your AD environment is clean – remove old devices</a:t>
            </a:r>
          </a:p>
          <a:p>
            <a:r>
              <a:rPr lang="en-US" dirty="0"/>
              <a:t>Sync AD to Entra – so all devices sync’d will now be Entra Hybrid Joined</a:t>
            </a:r>
          </a:p>
          <a:p>
            <a:pPr lvl="1"/>
            <a:r>
              <a:rPr lang="en-US" dirty="0"/>
              <a:t>Note: make sure only an admin can join a device to the domain</a:t>
            </a:r>
          </a:p>
          <a:p>
            <a:r>
              <a:rPr lang="en-US" dirty="0"/>
              <a:t>Now – for non-iOS and non-Android – it’s simple – block all access outside of devices that are not Hybrid Joined.</a:t>
            </a:r>
          </a:p>
          <a:p>
            <a:r>
              <a:rPr lang="en-US" dirty="0"/>
              <a:t>But - for Entra Hybrid Joined - you HAVE to manage devices properly in AD and set up syncing.</a:t>
            </a:r>
          </a:p>
          <a:p>
            <a:endParaRPr lang="en-US" dirty="0"/>
          </a:p>
        </p:txBody>
      </p:sp>
      <p:sp>
        <p:nvSpPr>
          <p:cNvPr id="4" name="Footer Placeholder 3">
            <a:extLst>
              <a:ext uri="{FF2B5EF4-FFF2-40B4-BE49-F238E27FC236}">
                <a16:creationId xmlns:a16="http://schemas.microsoft.com/office/drawing/2014/main" id="{18293520-62CE-1DE2-2F23-A8E580F96878}"/>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44896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09D0-8D66-D44F-D94E-FAFB6680E687}"/>
              </a:ext>
            </a:extLst>
          </p:cNvPr>
          <p:cNvSpPr>
            <a:spLocks noGrp="1"/>
          </p:cNvSpPr>
          <p:nvPr>
            <p:ph type="title"/>
          </p:nvPr>
        </p:nvSpPr>
        <p:spPr/>
        <p:txBody>
          <a:bodyPr/>
          <a:lstStyle/>
          <a:p>
            <a:r>
              <a:rPr lang="en-US" dirty="0"/>
              <a:t>So Many Other scenarios</a:t>
            </a:r>
          </a:p>
        </p:txBody>
      </p:sp>
      <p:sp>
        <p:nvSpPr>
          <p:cNvPr id="3" name="Content Placeholder 2">
            <a:extLst>
              <a:ext uri="{FF2B5EF4-FFF2-40B4-BE49-F238E27FC236}">
                <a16:creationId xmlns:a16="http://schemas.microsoft.com/office/drawing/2014/main" id="{869583E8-368C-EFB1-4A94-3632DE6BEA31}"/>
              </a:ext>
            </a:extLst>
          </p:cNvPr>
          <p:cNvSpPr>
            <a:spLocks noGrp="1"/>
          </p:cNvSpPr>
          <p:nvPr>
            <p:ph idx="1"/>
          </p:nvPr>
        </p:nvSpPr>
        <p:spPr/>
        <p:txBody>
          <a:bodyPr/>
          <a:lstStyle/>
          <a:p>
            <a:r>
              <a:rPr lang="en-US" dirty="0"/>
              <a:t>These are only 3 different scenarios – there are so many other use cases and scenarios.</a:t>
            </a:r>
          </a:p>
          <a:p>
            <a:r>
              <a:rPr lang="en-US" dirty="0"/>
              <a:t>It’s important to have the vendor helping to harden your environment understand how 365 services will be accessed and ensure complicit user protection is in place for how your bank accesses these resources.</a:t>
            </a:r>
          </a:p>
        </p:txBody>
      </p:sp>
      <p:sp>
        <p:nvSpPr>
          <p:cNvPr id="4" name="Footer Placeholder 3">
            <a:extLst>
              <a:ext uri="{FF2B5EF4-FFF2-40B4-BE49-F238E27FC236}">
                <a16:creationId xmlns:a16="http://schemas.microsoft.com/office/drawing/2014/main" id="{2AA6B815-FE64-0C7D-B1ED-44F2EB705929}"/>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51653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847A8-9DD4-CBE0-3703-FFFF4C645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FD228-006D-A778-BA11-42B7ECCA55C8}"/>
              </a:ext>
            </a:extLst>
          </p:cNvPr>
          <p:cNvSpPr>
            <a:spLocks noGrp="1"/>
          </p:cNvSpPr>
          <p:nvPr>
            <p:ph type="ctrTitle"/>
          </p:nvPr>
        </p:nvSpPr>
        <p:spPr/>
        <p:txBody>
          <a:bodyPr/>
          <a:lstStyle/>
          <a:p>
            <a:r>
              <a:rPr lang="en-US" sz="4000" dirty="0"/>
              <a:t>What if script</a:t>
            </a:r>
            <a:endParaRPr lang="en-US" dirty="0"/>
          </a:p>
        </p:txBody>
      </p:sp>
      <p:sp>
        <p:nvSpPr>
          <p:cNvPr id="4" name="Footer Placeholder 3">
            <a:extLst>
              <a:ext uri="{FF2B5EF4-FFF2-40B4-BE49-F238E27FC236}">
                <a16:creationId xmlns:a16="http://schemas.microsoft.com/office/drawing/2014/main" id="{219C890F-2500-F66D-74AF-DBFAEB4FD965}"/>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71699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149C-EED6-B858-09E1-6802CCF95692}"/>
              </a:ext>
            </a:extLst>
          </p:cNvPr>
          <p:cNvSpPr>
            <a:spLocks noGrp="1"/>
          </p:cNvSpPr>
          <p:nvPr>
            <p:ph type="title"/>
          </p:nvPr>
        </p:nvSpPr>
        <p:spPr/>
        <p:txBody>
          <a:bodyPr/>
          <a:lstStyle/>
          <a:p>
            <a:r>
              <a:rPr lang="en-US" dirty="0"/>
              <a:t>Pre-What If</a:t>
            </a:r>
          </a:p>
        </p:txBody>
      </p:sp>
      <p:sp>
        <p:nvSpPr>
          <p:cNvPr id="3" name="Content Placeholder 2">
            <a:extLst>
              <a:ext uri="{FF2B5EF4-FFF2-40B4-BE49-F238E27FC236}">
                <a16:creationId xmlns:a16="http://schemas.microsoft.com/office/drawing/2014/main" id="{27414D95-668A-70D0-B5C2-5E4298833609}"/>
              </a:ext>
            </a:extLst>
          </p:cNvPr>
          <p:cNvSpPr>
            <a:spLocks noGrp="1"/>
          </p:cNvSpPr>
          <p:nvPr>
            <p:ph idx="1"/>
          </p:nvPr>
        </p:nvSpPr>
        <p:spPr/>
        <p:txBody>
          <a:bodyPr/>
          <a:lstStyle/>
          <a:p>
            <a:r>
              <a:rPr lang="en-US" dirty="0"/>
              <a:t>Excludes</a:t>
            </a:r>
          </a:p>
          <a:p>
            <a:pPr lvl="1"/>
            <a:r>
              <a:rPr lang="en-US" dirty="0"/>
              <a:t>Script to identify all excludes</a:t>
            </a:r>
          </a:p>
          <a:p>
            <a:pPr lvl="2"/>
            <a:r>
              <a:rPr lang="en-US" dirty="0"/>
              <a:t>Invoike-GetAllExcludedUsersAndGroups.ps1</a:t>
            </a:r>
          </a:p>
        </p:txBody>
      </p:sp>
      <p:sp>
        <p:nvSpPr>
          <p:cNvPr id="4" name="Footer Placeholder 3">
            <a:extLst>
              <a:ext uri="{FF2B5EF4-FFF2-40B4-BE49-F238E27FC236}">
                <a16:creationId xmlns:a16="http://schemas.microsoft.com/office/drawing/2014/main" id="{C9C74A09-A0F5-35E0-02D9-4C74E7467AF7}"/>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52433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50AD41-A0EA-4974-AF3F-9CB956969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E65C0-B82D-4794-AF4E-38C4CFD33E03}"/>
              </a:ext>
            </a:extLst>
          </p:cNvPr>
          <p:cNvSpPr>
            <a:spLocks noGrp="1"/>
          </p:cNvSpPr>
          <p:nvPr>
            <p:ph type="title"/>
          </p:nvPr>
        </p:nvSpPr>
        <p:spPr>
          <a:xfrm>
            <a:off x="597159" y="4551037"/>
            <a:ext cx="7949682" cy="1168638"/>
          </a:xfrm>
        </p:spPr>
        <p:txBody>
          <a:bodyPr vert="horz" lIns="91440" tIns="45720" rIns="91440" bIns="45720" rtlCol="0" anchor="b">
            <a:normAutofit/>
          </a:bodyPr>
          <a:lstStyle/>
          <a:p>
            <a:r>
              <a:rPr lang="en-US" sz="3800"/>
              <a:t>About Secure Guard Consulting</a:t>
            </a:r>
          </a:p>
        </p:txBody>
      </p:sp>
      <p:sp>
        <p:nvSpPr>
          <p:cNvPr id="19" name="Rectangle 18">
            <a:extLst>
              <a:ext uri="{FF2B5EF4-FFF2-40B4-BE49-F238E27FC236}">
                <a16:creationId xmlns:a16="http://schemas.microsoft.com/office/drawing/2014/main" id="{449F20D7-4DA5-403A-A81A-2808DFB0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7" cy="4212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3F95AA4-645E-41F5-9788-17D4B24B6FA1}"/>
              </a:ext>
            </a:extLst>
          </p:cNvPr>
          <p:cNvPicPr>
            <a:picLocks noChangeAspect="1"/>
          </p:cNvPicPr>
          <p:nvPr/>
        </p:nvPicPr>
        <p:blipFill>
          <a:blip r:embed="rId3"/>
          <a:stretch>
            <a:fillRect/>
          </a:stretch>
        </p:blipFill>
        <p:spPr>
          <a:xfrm>
            <a:off x="373224" y="517321"/>
            <a:ext cx="8397548" cy="3359019"/>
          </a:xfrm>
          <a:prstGeom prst="rect">
            <a:avLst/>
          </a:prstGeom>
          <a:noFill/>
        </p:spPr>
      </p:pic>
      <p:sp>
        <p:nvSpPr>
          <p:cNvPr id="4" name="Footer Placeholder 3">
            <a:extLst>
              <a:ext uri="{FF2B5EF4-FFF2-40B4-BE49-F238E27FC236}">
                <a16:creationId xmlns:a16="http://schemas.microsoft.com/office/drawing/2014/main" id="{E2A261FF-3002-466D-9E0D-B12D926A36F8}"/>
              </a:ext>
            </a:extLst>
          </p:cNvPr>
          <p:cNvSpPr>
            <a:spLocks noGrp="1"/>
          </p:cNvSpPr>
          <p:nvPr>
            <p:ph type="ftr" sz="quarter" idx="11"/>
          </p:nvPr>
        </p:nvSpPr>
        <p:spPr>
          <a:xfrm>
            <a:off x="685345" y="6374682"/>
            <a:ext cx="500464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(515) 229-5674 kkothari@sgcsecure.com</a:t>
            </a:r>
          </a:p>
        </p:txBody>
      </p:sp>
      <p:sp>
        <p:nvSpPr>
          <p:cNvPr id="6" name="TextBox 5">
            <a:extLst>
              <a:ext uri="{FF2B5EF4-FFF2-40B4-BE49-F238E27FC236}">
                <a16:creationId xmlns:a16="http://schemas.microsoft.com/office/drawing/2014/main" id="{E4036233-B6F2-E526-FFE4-BAC4EE498781}"/>
              </a:ext>
            </a:extLst>
          </p:cNvPr>
          <p:cNvSpPr txBox="1"/>
          <p:nvPr/>
        </p:nvSpPr>
        <p:spPr>
          <a:xfrm>
            <a:off x="2286000" y="3107369"/>
            <a:ext cx="4572000" cy="646331"/>
          </a:xfrm>
          <a:prstGeom prst="rect">
            <a:avLst/>
          </a:prstGeom>
          <a:noFill/>
        </p:spPr>
        <p:txBody>
          <a:bodyPr wrap="square">
            <a:spAutoFit/>
          </a:bodyPr>
          <a:lstStyle/>
          <a:p>
            <a:r>
              <a:rPr lang="en-US" dirty="0"/>
              <a:t>Invoike-GetAllExcludedUsersAndGroups.ps1</a:t>
            </a:r>
          </a:p>
        </p:txBody>
      </p:sp>
    </p:spTree>
    <p:extLst>
      <p:ext uri="{BB962C8B-B14F-4D97-AF65-F5344CB8AC3E}">
        <p14:creationId xmlns:p14="http://schemas.microsoft.com/office/powerpoint/2010/main" val="122075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C5F2-AB2F-DA8F-D4C5-F732DD0D4963}"/>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C046CC9D-8B85-CF3E-6773-5F09F2CB5B5C}"/>
              </a:ext>
            </a:extLst>
          </p:cNvPr>
          <p:cNvSpPr>
            <a:spLocks noGrp="1"/>
          </p:cNvSpPr>
          <p:nvPr>
            <p:ph idx="1"/>
          </p:nvPr>
        </p:nvSpPr>
        <p:spPr/>
        <p:txBody>
          <a:bodyPr/>
          <a:lstStyle/>
          <a:p>
            <a:r>
              <a:rPr lang="en-US" dirty="0"/>
              <a:t>Actual what-if GUI</a:t>
            </a:r>
          </a:p>
          <a:p>
            <a:r>
              <a:rPr lang="en-US" dirty="0"/>
              <a:t>The Conditional Access What-If GUI:</a:t>
            </a:r>
          </a:p>
          <a:p>
            <a:pPr lvl="1"/>
            <a:r>
              <a:rPr lang="en-US" dirty="0"/>
              <a:t>Tests one scenario at a time</a:t>
            </a:r>
          </a:p>
          <a:p>
            <a:pPr lvl="1"/>
            <a:r>
              <a:rPr lang="en-US" dirty="0"/>
              <a:t>Is manual and slow</a:t>
            </a:r>
          </a:p>
          <a:p>
            <a:pPr lvl="1"/>
            <a:r>
              <a:rPr lang="en-US" dirty="0"/>
              <a:t>Doesn’t scale well across users or combinations</a:t>
            </a:r>
          </a:p>
          <a:p>
            <a:pPr lvl="1"/>
            <a:r>
              <a:rPr lang="en-US" dirty="0"/>
              <a:t>Overall just hard to validate coverage in an organized and efficient way</a:t>
            </a:r>
          </a:p>
        </p:txBody>
      </p:sp>
      <p:sp>
        <p:nvSpPr>
          <p:cNvPr id="4" name="Footer Placeholder 3">
            <a:extLst>
              <a:ext uri="{FF2B5EF4-FFF2-40B4-BE49-F238E27FC236}">
                <a16:creationId xmlns:a16="http://schemas.microsoft.com/office/drawing/2014/main" id="{0A14D7A1-6B0A-1CAC-EF6C-00756BE032F8}"/>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410465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D4C3A-FAA3-B159-1748-46C2497F4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B29A7-CFE3-4B7D-67C4-1E38128BF7A4}"/>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BA962DC2-0454-01FB-DA56-466A5EEF2F59}"/>
              </a:ext>
            </a:extLst>
          </p:cNvPr>
          <p:cNvSpPr>
            <a:spLocks noGrp="1"/>
          </p:cNvSpPr>
          <p:nvPr>
            <p:ph idx="1"/>
          </p:nvPr>
        </p:nvSpPr>
        <p:spPr/>
        <p:txBody>
          <a:bodyPr/>
          <a:lstStyle/>
          <a:p>
            <a:r>
              <a:rPr lang="en-US" dirty="0"/>
              <a:t>We built a What-If analysis tool that:</a:t>
            </a:r>
          </a:p>
          <a:p>
            <a:pPr lvl="1"/>
            <a:r>
              <a:rPr lang="en-US" dirty="0"/>
              <a:t>Uses the “what if” API</a:t>
            </a:r>
          </a:p>
          <a:p>
            <a:pPr lvl="1"/>
            <a:r>
              <a:rPr lang="en-US" dirty="0"/>
              <a:t>Mirrors the GUI logic</a:t>
            </a:r>
          </a:p>
          <a:p>
            <a:pPr lvl="1"/>
            <a:r>
              <a:rPr lang="en-US" dirty="0"/>
              <a:t>Tries realistic client app + device platform combinations</a:t>
            </a:r>
          </a:p>
          <a:p>
            <a:pPr lvl="1"/>
            <a:r>
              <a:rPr lang="en-US" dirty="0"/>
              <a:t>Since automated – can run multiple users  and scenarios easier and more rapidly</a:t>
            </a:r>
          </a:p>
          <a:p>
            <a:pPr lvl="1"/>
            <a:r>
              <a:rPr lang="en-US" dirty="0"/>
              <a:t>Gives us a report to review and maintain</a:t>
            </a:r>
          </a:p>
        </p:txBody>
      </p:sp>
      <p:sp>
        <p:nvSpPr>
          <p:cNvPr id="4" name="Footer Placeholder 3">
            <a:extLst>
              <a:ext uri="{FF2B5EF4-FFF2-40B4-BE49-F238E27FC236}">
                <a16:creationId xmlns:a16="http://schemas.microsoft.com/office/drawing/2014/main" id="{330DEDC0-8A7E-A362-E257-816151E372B0}"/>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46399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6AFD-343D-D05A-86A2-D87854F9419D}"/>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05153D80-BA71-66C6-7A69-B450B0483299}"/>
              </a:ext>
            </a:extLst>
          </p:cNvPr>
          <p:cNvSpPr>
            <a:spLocks noGrp="1"/>
          </p:cNvSpPr>
          <p:nvPr>
            <p:ph idx="1"/>
          </p:nvPr>
        </p:nvSpPr>
        <p:spPr/>
        <p:txBody>
          <a:bodyPr>
            <a:normAutofit/>
          </a:bodyPr>
          <a:lstStyle/>
          <a:p>
            <a:r>
              <a:rPr lang="en-US" dirty="0"/>
              <a:t>We are evaluating the following device platforms:</a:t>
            </a:r>
          </a:p>
          <a:p>
            <a:pPr lvl="1"/>
            <a:r>
              <a:rPr lang="en-US" dirty="0"/>
              <a:t>Linux, macOS, Windows, Windows Phone, iOS, and Android</a:t>
            </a:r>
          </a:p>
          <a:p>
            <a:r>
              <a:rPr lang="en-US" dirty="0"/>
              <a:t>For the following client apps:</a:t>
            </a:r>
          </a:p>
          <a:p>
            <a:pPr lvl="1"/>
            <a:r>
              <a:rPr lang="en-US" dirty="0"/>
              <a:t>Browser, Modern authentication clients , Exchange ActiveSync (supported platforms), Exchange ActiveSync (unsupported platforms), and Other clients</a:t>
            </a:r>
          </a:p>
          <a:p>
            <a:pPr lvl="1"/>
            <a:endParaRPr lang="en-US" dirty="0"/>
          </a:p>
        </p:txBody>
      </p:sp>
      <p:sp>
        <p:nvSpPr>
          <p:cNvPr id="4" name="Footer Placeholder 3">
            <a:extLst>
              <a:ext uri="{FF2B5EF4-FFF2-40B4-BE49-F238E27FC236}">
                <a16:creationId xmlns:a16="http://schemas.microsoft.com/office/drawing/2014/main" id="{51C8E0EF-92CA-8047-C3B2-47F98A62F2A8}"/>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58684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F0C5-B80D-DB88-EF3F-A602355CE27A}"/>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D665B04F-AEA5-7A27-5C5D-0FEA6673918F}"/>
              </a:ext>
            </a:extLst>
          </p:cNvPr>
          <p:cNvSpPr>
            <a:spLocks noGrp="1"/>
          </p:cNvSpPr>
          <p:nvPr>
            <p:ph idx="1"/>
          </p:nvPr>
        </p:nvSpPr>
        <p:spPr/>
        <p:txBody>
          <a:bodyPr/>
          <a:lstStyle/>
          <a:p>
            <a:r>
              <a:rPr lang="en-US" dirty="0"/>
              <a:t>How We Model Exchange ActiveSync</a:t>
            </a:r>
          </a:p>
          <a:p>
            <a:pPr lvl="1"/>
            <a:r>
              <a:rPr lang="en-US" dirty="0"/>
              <a:t>We align with how Conditional Access classifies EAS.</a:t>
            </a:r>
          </a:p>
          <a:p>
            <a:pPr lvl="1"/>
            <a:r>
              <a:rPr lang="en-US" dirty="0"/>
              <a:t>EAS Supported Platforms iOS, Android, Windows</a:t>
            </a:r>
          </a:p>
          <a:p>
            <a:pPr lvl="1"/>
            <a:r>
              <a:rPr lang="en-US" dirty="0"/>
              <a:t>EAS Unsupported Platforms Linux, macOS, Windows Phone</a:t>
            </a:r>
          </a:p>
          <a:p>
            <a:r>
              <a:rPr lang="en-US" dirty="0"/>
              <a:t>“Unsupported” does not mean insecure or impossible.</a:t>
            </a:r>
          </a:p>
          <a:p>
            <a:pPr lvl="1"/>
            <a:r>
              <a:rPr lang="en-US" dirty="0"/>
              <a:t>It means how CA classifies the sign-in.</a:t>
            </a:r>
          </a:p>
        </p:txBody>
      </p:sp>
      <p:sp>
        <p:nvSpPr>
          <p:cNvPr id="4" name="Footer Placeholder 3">
            <a:extLst>
              <a:ext uri="{FF2B5EF4-FFF2-40B4-BE49-F238E27FC236}">
                <a16:creationId xmlns:a16="http://schemas.microsoft.com/office/drawing/2014/main" id="{0F5FD4DF-E0E0-6883-2A8F-D025B93E9A73}"/>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407381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5324C-D171-0F09-672D-ABEFF700C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9179A-0955-AF5E-FF1E-1D692DFAC564}"/>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87ED0563-9681-3A24-0A45-CC2FF0E00B63}"/>
              </a:ext>
            </a:extLst>
          </p:cNvPr>
          <p:cNvSpPr>
            <a:spLocks noGrp="1"/>
          </p:cNvSpPr>
          <p:nvPr>
            <p:ph idx="1"/>
          </p:nvPr>
        </p:nvSpPr>
        <p:spPr/>
        <p:txBody>
          <a:bodyPr/>
          <a:lstStyle/>
          <a:p>
            <a:r>
              <a:rPr lang="en-US" dirty="0"/>
              <a:t>I have added the following cloud apps – felt like this was a good representative sample.</a:t>
            </a:r>
          </a:p>
          <a:p>
            <a:pPr lvl="1"/>
            <a:r>
              <a:rPr lang="en-US" dirty="0"/>
              <a:t>Cloud apps:</a:t>
            </a:r>
          </a:p>
          <a:p>
            <a:pPr lvl="2"/>
            <a:r>
              <a:rPr lang="en-US" dirty="0"/>
              <a:t>Exchange Online</a:t>
            </a:r>
          </a:p>
          <a:p>
            <a:pPr lvl="2"/>
            <a:r>
              <a:rPr lang="en-US" dirty="0"/>
              <a:t>SharePoint Online / OneDrive“</a:t>
            </a:r>
          </a:p>
          <a:p>
            <a:pPr lvl="2"/>
            <a:r>
              <a:rPr lang="en-US" dirty="0"/>
              <a:t>Microsoft Graph</a:t>
            </a:r>
          </a:p>
          <a:p>
            <a:pPr lvl="2"/>
            <a:r>
              <a:rPr lang="en-US" dirty="0"/>
              <a:t>Azure CLI</a:t>
            </a:r>
          </a:p>
          <a:p>
            <a:r>
              <a:rPr lang="en-US" dirty="0"/>
              <a:t>If you have servers in Azure or anything else – you would want to find the app id and add it to the script.</a:t>
            </a:r>
          </a:p>
        </p:txBody>
      </p:sp>
      <p:sp>
        <p:nvSpPr>
          <p:cNvPr id="4" name="Footer Placeholder 3">
            <a:extLst>
              <a:ext uri="{FF2B5EF4-FFF2-40B4-BE49-F238E27FC236}">
                <a16:creationId xmlns:a16="http://schemas.microsoft.com/office/drawing/2014/main" id="{4C31636B-B5C6-68A9-0DDF-C4FEED6E2938}"/>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31349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7555C-3549-4606-3AAB-B06DD4345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B988B-4008-3A03-CD90-70D8EC7DFD64}"/>
              </a:ext>
            </a:extLst>
          </p:cNvPr>
          <p:cNvSpPr>
            <a:spLocks noGrp="1"/>
          </p:cNvSpPr>
          <p:nvPr>
            <p:ph type="ctrTitle"/>
          </p:nvPr>
        </p:nvSpPr>
        <p:spPr/>
        <p:txBody>
          <a:bodyPr/>
          <a:lstStyle/>
          <a:p>
            <a:r>
              <a:rPr lang="en-US" sz="4000" dirty="0"/>
              <a:t>Backup and Restore</a:t>
            </a:r>
            <a:endParaRPr lang="en-US" dirty="0"/>
          </a:p>
        </p:txBody>
      </p:sp>
      <p:sp>
        <p:nvSpPr>
          <p:cNvPr id="4" name="Footer Placeholder 3">
            <a:extLst>
              <a:ext uri="{FF2B5EF4-FFF2-40B4-BE49-F238E27FC236}">
                <a16:creationId xmlns:a16="http://schemas.microsoft.com/office/drawing/2014/main" id="{900639DF-6B3D-648A-D638-9BC9688D1473}"/>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91808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D4ECC-5F4B-BECA-0BB9-D4E171024D47}"/>
              </a:ext>
            </a:extLst>
          </p:cNvPr>
          <p:cNvSpPr>
            <a:spLocks noGrp="1"/>
          </p:cNvSpPr>
          <p:nvPr>
            <p:ph type="title"/>
          </p:nvPr>
        </p:nvSpPr>
        <p:spPr/>
        <p:txBody>
          <a:bodyPr/>
          <a:lstStyle/>
          <a:p>
            <a:r>
              <a:rPr lang="en-US" dirty="0"/>
              <a:t>Backup and Restore</a:t>
            </a:r>
          </a:p>
        </p:txBody>
      </p:sp>
      <p:sp>
        <p:nvSpPr>
          <p:cNvPr id="3" name="Content Placeholder 2">
            <a:extLst>
              <a:ext uri="{FF2B5EF4-FFF2-40B4-BE49-F238E27FC236}">
                <a16:creationId xmlns:a16="http://schemas.microsoft.com/office/drawing/2014/main" id="{89A5DEBD-31BE-9297-2DC8-77D49804878B}"/>
              </a:ext>
            </a:extLst>
          </p:cNvPr>
          <p:cNvSpPr>
            <a:spLocks noGrp="1"/>
          </p:cNvSpPr>
          <p:nvPr>
            <p:ph idx="1"/>
          </p:nvPr>
        </p:nvSpPr>
        <p:spPr/>
        <p:txBody>
          <a:bodyPr/>
          <a:lstStyle/>
          <a:p>
            <a:r>
              <a:rPr lang="en-US" dirty="0"/>
              <a:t>Backup-M365Policies.ps1 to back policies up.</a:t>
            </a:r>
          </a:p>
          <a:p>
            <a:pPr lvl="1"/>
            <a:r>
              <a:rPr lang="en-US" dirty="0"/>
              <a:t>Conditional access policies</a:t>
            </a:r>
          </a:p>
          <a:p>
            <a:pPr lvl="1"/>
            <a:r>
              <a:rPr lang="en-US" dirty="0"/>
              <a:t>Authentication strengths</a:t>
            </a:r>
          </a:p>
          <a:p>
            <a:pPr lvl="1"/>
            <a:r>
              <a:rPr lang="en-US" dirty="0"/>
              <a:t>Authentication methods</a:t>
            </a:r>
          </a:p>
          <a:p>
            <a:pPr lvl="1"/>
            <a:r>
              <a:rPr lang="en-US" dirty="0"/>
              <a:t>App protection profiles</a:t>
            </a:r>
          </a:p>
          <a:p>
            <a:r>
              <a:rPr lang="en-US" dirty="0"/>
              <a:t>Restore-M365Policies.ps1 to restore policies</a:t>
            </a:r>
          </a:p>
        </p:txBody>
      </p:sp>
      <p:sp>
        <p:nvSpPr>
          <p:cNvPr id="4" name="Footer Placeholder 3">
            <a:extLst>
              <a:ext uri="{FF2B5EF4-FFF2-40B4-BE49-F238E27FC236}">
                <a16:creationId xmlns:a16="http://schemas.microsoft.com/office/drawing/2014/main" id="{2F25D9E4-0007-693C-9BE6-BC7FAA9408D1}"/>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97871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BCF7-AE41-3642-9C17-E7DC2853DBB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957BD0E-5EA2-79DE-1B80-8B3A5B0BFB11}"/>
              </a:ext>
            </a:extLst>
          </p:cNvPr>
          <p:cNvSpPr>
            <a:spLocks noGrp="1"/>
          </p:cNvSpPr>
          <p:nvPr>
            <p:ph idx="1"/>
          </p:nvPr>
        </p:nvSpPr>
        <p:spPr/>
        <p:txBody>
          <a:bodyPr/>
          <a:lstStyle/>
          <a:p>
            <a:r>
              <a:rPr lang="en-US" dirty="0"/>
              <a:t>Quick look at hardening</a:t>
            </a:r>
          </a:p>
          <a:p>
            <a:r>
              <a:rPr lang="en-US" dirty="0"/>
              <a:t>What if analysis PowerShell script</a:t>
            </a:r>
          </a:p>
          <a:p>
            <a:r>
              <a:rPr lang="en-US" dirty="0"/>
              <a:t>Backup and Restore PowerShell script - conditional access, authentication strength, </a:t>
            </a:r>
            <a:r>
              <a:rPr lang="en-US"/>
              <a:t>etc.</a:t>
            </a:r>
            <a:endParaRPr lang="en-US" dirty="0"/>
          </a:p>
        </p:txBody>
      </p:sp>
      <p:sp>
        <p:nvSpPr>
          <p:cNvPr id="4" name="Footer Placeholder 3">
            <a:extLst>
              <a:ext uri="{FF2B5EF4-FFF2-40B4-BE49-F238E27FC236}">
                <a16:creationId xmlns:a16="http://schemas.microsoft.com/office/drawing/2014/main" id="{6A279F8D-C533-E286-9943-2D7587F2AC9A}"/>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7881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7F181-2B29-5AC0-B559-CFF001EF0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20674-BA87-AEC9-DB6E-F8D5CE05FC8B}"/>
              </a:ext>
            </a:extLst>
          </p:cNvPr>
          <p:cNvSpPr>
            <a:spLocks noGrp="1"/>
          </p:cNvSpPr>
          <p:nvPr>
            <p:ph type="ctrTitle"/>
          </p:nvPr>
        </p:nvSpPr>
        <p:spPr/>
        <p:txBody>
          <a:bodyPr/>
          <a:lstStyle/>
          <a:p>
            <a:r>
              <a:rPr lang="en-US" sz="4000" dirty="0"/>
              <a:t>Microsoft 365 – HARDENING</a:t>
            </a:r>
            <a:endParaRPr lang="en-US" dirty="0"/>
          </a:p>
        </p:txBody>
      </p:sp>
      <p:sp>
        <p:nvSpPr>
          <p:cNvPr id="4" name="Footer Placeholder 3">
            <a:extLst>
              <a:ext uri="{FF2B5EF4-FFF2-40B4-BE49-F238E27FC236}">
                <a16:creationId xmlns:a16="http://schemas.microsoft.com/office/drawing/2014/main" id="{2215951F-5083-600D-DBFE-5F542AD9D829}"/>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97905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D033-A535-6D19-AF95-1AE0455592DA}"/>
              </a:ext>
            </a:extLst>
          </p:cNvPr>
          <p:cNvSpPr>
            <a:spLocks noGrp="1"/>
          </p:cNvSpPr>
          <p:nvPr>
            <p:ph type="title"/>
          </p:nvPr>
        </p:nvSpPr>
        <p:spPr/>
        <p:txBody>
          <a:bodyPr/>
          <a:lstStyle/>
          <a:p>
            <a:r>
              <a:rPr lang="en-US" dirty="0"/>
              <a:t>Complicit User Threat Model</a:t>
            </a:r>
          </a:p>
        </p:txBody>
      </p:sp>
      <p:sp>
        <p:nvSpPr>
          <p:cNvPr id="3" name="Content Placeholder 2">
            <a:extLst>
              <a:ext uri="{FF2B5EF4-FFF2-40B4-BE49-F238E27FC236}">
                <a16:creationId xmlns:a16="http://schemas.microsoft.com/office/drawing/2014/main" id="{6706377E-FC89-192D-B7A9-25E952F1B263}"/>
              </a:ext>
            </a:extLst>
          </p:cNvPr>
          <p:cNvSpPr>
            <a:spLocks noGrp="1"/>
          </p:cNvSpPr>
          <p:nvPr>
            <p:ph idx="1"/>
          </p:nvPr>
        </p:nvSpPr>
        <p:spPr/>
        <p:txBody>
          <a:bodyPr>
            <a:normAutofit fontScale="92500" lnSpcReduction="20000"/>
          </a:bodyPr>
          <a:lstStyle/>
          <a:p>
            <a:r>
              <a:rPr lang="en-US" dirty="0"/>
              <a:t>When evaluating Microsoft 365 – and really any cloud-based services (e.g., Azure, AWS, etc.), banks should take the perspective of protecting against what we call “Complicit User”</a:t>
            </a:r>
          </a:p>
          <a:p>
            <a:pPr lvl="1"/>
            <a:r>
              <a:rPr lang="en-US" dirty="0"/>
              <a:t>Where if an employee gave out their username, password, and MFA credentials (a complicit user), that that malicious actor, could still not access 365 or cloud resources on their own device</a:t>
            </a:r>
          </a:p>
          <a:p>
            <a:r>
              <a:rPr lang="en-US" dirty="0"/>
              <a:t>Modern conditional access design must go beyond just MFA. Authentication alone is not enough – need to be looking at each scenario and a block in place if certain conditions are not met.</a:t>
            </a:r>
          </a:p>
          <a:p>
            <a:r>
              <a:rPr lang="en-US" dirty="0"/>
              <a:t>Lots of banks are talking about Copilot – if you are not protected against the “Complicit User”, then you are NOT ready for Copilot!</a:t>
            </a:r>
          </a:p>
        </p:txBody>
      </p:sp>
      <p:sp>
        <p:nvSpPr>
          <p:cNvPr id="4" name="Footer Placeholder 3">
            <a:extLst>
              <a:ext uri="{FF2B5EF4-FFF2-40B4-BE49-F238E27FC236}">
                <a16:creationId xmlns:a16="http://schemas.microsoft.com/office/drawing/2014/main" id="{960DA956-71F6-B6B0-C916-6EE5677585BD}"/>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56285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8522-C24D-E431-7A04-A287714335BA}"/>
              </a:ext>
            </a:extLst>
          </p:cNvPr>
          <p:cNvSpPr>
            <a:spLocks noGrp="1"/>
          </p:cNvSpPr>
          <p:nvPr>
            <p:ph type="title"/>
          </p:nvPr>
        </p:nvSpPr>
        <p:spPr/>
        <p:txBody>
          <a:bodyPr/>
          <a:lstStyle/>
          <a:p>
            <a:r>
              <a:rPr lang="en-US" dirty="0"/>
              <a:t>Break Glass</a:t>
            </a:r>
          </a:p>
        </p:txBody>
      </p:sp>
      <p:sp>
        <p:nvSpPr>
          <p:cNvPr id="3" name="Content Placeholder 2">
            <a:extLst>
              <a:ext uri="{FF2B5EF4-FFF2-40B4-BE49-F238E27FC236}">
                <a16:creationId xmlns:a16="http://schemas.microsoft.com/office/drawing/2014/main" id="{91A266E3-4A88-B254-22A6-C4561001FD6C}"/>
              </a:ext>
            </a:extLst>
          </p:cNvPr>
          <p:cNvSpPr>
            <a:spLocks noGrp="1"/>
          </p:cNvSpPr>
          <p:nvPr>
            <p:ph idx="1"/>
          </p:nvPr>
        </p:nvSpPr>
        <p:spPr/>
        <p:txBody>
          <a:bodyPr>
            <a:normAutofit fontScale="92500" lnSpcReduction="10000"/>
          </a:bodyPr>
          <a:lstStyle/>
          <a:p>
            <a:r>
              <a:rPr lang="en-US" dirty="0"/>
              <a:t>All banks need to create a “break glass” account.</a:t>
            </a:r>
          </a:p>
          <a:p>
            <a:pPr lvl="1"/>
            <a:r>
              <a:rPr lang="en-US" dirty="0"/>
              <a:t>Conditional access policies that “block” access to 365 resources require, at a minimum, an excluded user. </a:t>
            </a:r>
          </a:p>
          <a:p>
            <a:pPr lvl="1"/>
            <a:r>
              <a:rPr lang="en-US" dirty="0"/>
              <a:t>This is where the break glass account comes in.</a:t>
            </a:r>
          </a:p>
          <a:p>
            <a:pPr lvl="1"/>
            <a:r>
              <a:rPr lang="en-US" dirty="0"/>
              <a:t>Establish a break glass account …onmicrosoft.com – with </a:t>
            </a:r>
            <a:r>
              <a:rPr lang="en-US" dirty="0" err="1"/>
              <a:t>Yubikey</a:t>
            </a:r>
            <a:r>
              <a:rPr lang="en-US" dirty="0"/>
              <a:t> authentication and </a:t>
            </a:r>
            <a:r>
              <a:rPr lang="en-US" dirty="0" err="1"/>
              <a:t>Yubikey</a:t>
            </a:r>
            <a:r>
              <a:rPr lang="en-US" dirty="0"/>
              <a:t> stored in the bank’s vault or similar area.</a:t>
            </a:r>
          </a:p>
          <a:p>
            <a:pPr lvl="1"/>
            <a:r>
              <a:rPr lang="en-US" dirty="0"/>
              <a:t>Use this account for excludes going forward.</a:t>
            </a:r>
          </a:p>
          <a:p>
            <a:r>
              <a:rPr lang="en-US" dirty="0"/>
              <a:t>If you have a SIEM or similar – work with the SIEM vendor or whatever method to produce an alert anytime the break glass account is accessed.</a:t>
            </a:r>
          </a:p>
        </p:txBody>
      </p:sp>
      <p:sp>
        <p:nvSpPr>
          <p:cNvPr id="4" name="Footer Placeholder 3">
            <a:extLst>
              <a:ext uri="{FF2B5EF4-FFF2-40B4-BE49-F238E27FC236}">
                <a16:creationId xmlns:a16="http://schemas.microsoft.com/office/drawing/2014/main" id="{12E237E4-32D0-9E98-D471-5E2BA6A9D66B}"/>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4378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9716-E3A1-CB1E-3B38-8266B1EAB81C}"/>
              </a:ext>
            </a:extLst>
          </p:cNvPr>
          <p:cNvSpPr>
            <a:spLocks noGrp="1"/>
          </p:cNvSpPr>
          <p:nvPr>
            <p:ph type="title"/>
          </p:nvPr>
        </p:nvSpPr>
        <p:spPr/>
        <p:txBody>
          <a:bodyPr/>
          <a:lstStyle/>
          <a:p>
            <a:r>
              <a:rPr lang="en-US" dirty="0"/>
              <a:t>Simple Scenario #1</a:t>
            </a:r>
          </a:p>
        </p:txBody>
      </p:sp>
      <p:sp>
        <p:nvSpPr>
          <p:cNvPr id="3" name="Content Placeholder 2">
            <a:extLst>
              <a:ext uri="{FF2B5EF4-FFF2-40B4-BE49-F238E27FC236}">
                <a16:creationId xmlns:a16="http://schemas.microsoft.com/office/drawing/2014/main" id="{CCCD9A36-63E4-D7FB-4559-A56F4F6B3DDC}"/>
              </a:ext>
            </a:extLst>
          </p:cNvPr>
          <p:cNvSpPr>
            <a:spLocks noGrp="1"/>
          </p:cNvSpPr>
          <p:nvPr>
            <p:ph idx="1"/>
          </p:nvPr>
        </p:nvSpPr>
        <p:spPr/>
        <p:txBody>
          <a:bodyPr>
            <a:normAutofit/>
          </a:bodyPr>
          <a:lstStyle/>
          <a:p>
            <a:r>
              <a:rPr lang="en-US" dirty="0"/>
              <a:t>Bank wants only access to 365 resources within the bank’s walls</a:t>
            </a:r>
          </a:p>
          <a:p>
            <a:pPr lvl="1"/>
            <a:r>
              <a:rPr lang="en-US" dirty="0"/>
              <a:t>No email on mobile phones</a:t>
            </a:r>
          </a:p>
          <a:p>
            <a:pPr lvl="1"/>
            <a:r>
              <a:rPr lang="en-US" dirty="0"/>
              <a:t>No email on laptops outside of the bank</a:t>
            </a:r>
          </a:p>
          <a:p>
            <a:pPr lvl="1"/>
            <a:r>
              <a:rPr lang="en-US" dirty="0"/>
              <a:t>Literally no access outside of the bank</a:t>
            </a:r>
          </a:p>
          <a:p>
            <a:r>
              <a:rPr lang="en-US" dirty="0"/>
              <a:t>Establish named locations (trusted IPs)</a:t>
            </a:r>
          </a:p>
          <a:p>
            <a:r>
              <a:rPr lang="en-US" dirty="0"/>
              <a:t>Set a conditional access policy to block “All Resources” outside of those trusted IPs.</a:t>
            </a:r>
          </a:p>
        </p:txBody>
      </p:sp>
      <p:sp>
        <p:nvSpPr>
          <p:cNvPr id="4" name="Footer Placeholder 3">
            <a:extLst>
              <a:ext uri="{FF2B5EF4-FFF2-40B4-BE49-F238E27FC236}">
                <a16:creationId xmlns:a16="http://schemas.microsoft.com/office/drawing/2014/main" id="{1E974B77-4EFF-A7FC-ED9D-33CEFD0297F4}"/>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22789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D0E8-D78C-ACDB-BC88-5BD22CD95FC5}"/>
              </a:ext>
            </a:extLst>
          </p:cNvPr>
          <p:cNvSpPr>
            <a:spLocks noGrp="1"/>
          </p:cNvSpPr>
          <p:nvPr>
            <p:ph type="title"/>
          </p:nvPr>
        </p:nvSpPr>
        <p:spPr/>
        <p:txBody>
          <a:bodyPr/>
          <a:lstStyle/>
          <a:p>
            <a:r>
              <a:rPr lang="en-US" dirty="0"/>
              <a:t>Scenario #2 (Slightly More Complex)</a:t>
            </a:r>
          </a:p>
        </p:txBody>
      </p:sp>
      <p:sp>
        <p:nvSpPr>
          <p:cNvPr id="3" name="Content Placeholder 2">
            <a:extLst>
              <a:ext uri="{FF2B5EF4-FFF2-40B4-BE49-F238E27FC236}">
                <a16:creationId xmlns:a16="http://schemas.microsoft.com/office/drawing/2014/main" id="{4E1EDB4F-E897-B73A-FB29-F3DFFFB26A86}"/>
              </a:ext>
            </a:extLst>
          </p:cNvPr>
          <p:cNvSpPr>
            <a:spLocks noGrp="1"/>
          </p:cNvSpPr>
          <p:nvPr>
            <p:ph idx="1"/>
          </p:nvPr>
        </p:nvSpPr>
        <p:spPr/>
        <p:txBody>
          <a:bodyPr>
            <a:normAutofit fontScale="77500" lnSpcReduction="20000"/>
          </a:bodyPr>
          <a:lstStyle/>
          <a:p>
            <a:r>
              <a:rPr lang="en-US" dirty="0"/>
              <a:t>Bank wants to open access up to mobile phones</a:t>
            </a:r>
          </a:p>
          <a:p>
            <a:pPr lvl="1"/>
            <a:r>
              <a:rPr lang="en-US" dirty="0"/>
              <a:t>No email on Windows, Linux, MacOS – outside of trusted IPs</a:t>
            </a:r>
          </a:p>
          <a:p>
            <a:pPr lvl="1"/>
            <a:r>
              <a:rPr lang="en-US" dirty="0"/>
              <a:t>Yes – we do want email on mobile phones (Android, iOS)</a:t>
            </a:r>
          </a:p>
          <a:p>
            <a:r>
              <a:rPr lang="en-US" dirty="0"/>
              <a:t>For Windows, Linux, MacOS – restrict only to trusted IPs (similar to scenario #1)</a:t>
            </a:r>
          </a:p>
          <a:p>
            <a:r>
              <a:rPr lang="en-US" dirty="0"/>
              <a:t>For Android, iOS – either implement Mobile Access Management or Intune.</a:t>
            </a:r>
          </a:p>
          <a:p>
            <a:pPr lvl="1"/>
            <a:r>
              <a:rPr lang="en-US" dirty="0"/>
              <a:t>CA to force MAM or Intune</a:t>
            </a:r>
          </a:p>
          <a:p>
            <a:pPr lvl="2"/>
            <a:r>
              <a:rPr lang="en-US" dirty="0"/>
              <a:t>MAM – access via Outlook app</a:t>
            </a:r>
          </a:p>
          <a:p>
            <a:pPr lvl="2"/>
            <a:r>
              <a:rPr lang="en-US" dirty="0"/>
              <a:t>Intune – control of whole device</a:t>
            </a:r>
          </a:p>
          <a:p>
            <a:pPr lvl="1"/>
            <a:r>
              <a:rPr lang="en-US" dirty="0"/>
              <a:t>CA to block all non registered</a:t>
            </a:r>
          </a:p>
          <a:p>
            <a:pPr lvl="1"/>
            <a:r>
              <a:rPr lang="en-US" dirty="0"/>
              <a:t>Require a one time TAP for initial access – Android, iOS</a:t>
            </a:r>
          </a:p>
          <a:p>
            <a:pPr lvl="1"/>
            <a:r>
              <a:rPr lang="en-US" dirty="0"/>
              <a:t>Require </a:t>
            </a:r>
            <a:r>
              <a:rPr lang="en-US" dirty="0" err="1"/>
              <a:t>reauth</a:t>
            </a:r>
            <a:r>
              <a:rPr lang="en-US" dirty="0"/>
              <a:t> to occur periodically (e.g., every 30 days)</a:t>
            </a:r>
          </a:p>
        </p:txBody>
      </p:sp>
      <p:sp>
        <p:nvSpPr>
          <p:cNvPr id="4" name="Footer Placeholder 3">
            <a:extLst>
              <a:ext uri="{FF2B5EF4-FFF2-40B4-BE49-F238E27FC236}">
                <a16:creationId xmlns:a16="http://schemas.microsoft.com/office/drawing/2014/main" id="{0AEB2B88-A6E0-5AF0-FDA4-701B29B4CE3D}"/>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52298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3D7BF-3F1F-0574-4CC3-15E69BCAE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6B658-3D2E-37C6-8F4D-878E4DB8A7E7}"/>
              </a:ext>
            </a:extLst>
          </p:cNvPr>
          <p:cNvSpPr>
            <a:spLocks noGrp="1"/>
          </p:cNvSpPr>
          <p:nvPr>
            <p:ph type="title"/>
          </p:nvPr>
        </p:nvSpPr>
        <p:spPr/>
        <p:txBody>
          <a:bodyPr/>
          <a:lstStyle/>
          <a:p>
            <a:r>
              <a:rPr lang="en-US" dirty="0"/>
              <a:t>Temporary Access Pass (TAP)</a:t>
            </a:r>
          </a:p>
        </p:txBody>
      </p:sp>
      <p:sp>
        <p:nvSpPr>
          <p:cNvPr id="3" name="Content Placeholder 2">
            <a:extLst>
              <a:ext uri="{FF2B5EF4-FFF2-40B4-BE49-F238E27FC236}">
                <a16:creationId xmlns:a16="http://schemas.microsoft.com/office/drawing/2014/main" id="{82F5DEBE-CA01-DEA4-5513-F4D7ECD06C83}"/>
              </a:ext>
            </a:extLst>
          </p:cNvPr>
          <p:cNvSpPr>
            <a:spLocks noGrp="1"/>
          </p:cNvSpPr>
          <p:nvPr>
            <p:ph idx="1"/>
          </p:nvPr>
        </p:nvSpPr>
        <p:spPr/>
        <p:txBody>
          <a:bodyPr/>
          <a:lstStyle/>
          <a:p>
            <a:r>
              <a:rPr lang="en-US" dirty="0"/>
              <a:t>Create a TAP for all initial access to email via a Android and iOS.</a:t>
            </a:r>
          </a:p>
          <a:p>
            <a:r>
              <a:rPr lang="en-US" dirty="0"/>
              <a:t>https://youtu.be/PQ5aIemeGCQ?si=TU0ED2vHnNJgieic</a:t>
            </a:r>
          </a:p>
          <a:p>
            <a:endParaRPr lang="en-US" dirty="0"/>
          </a:p>
          <a:p>
            <a:endParaRPr lang="en-US" dirty="0"/>
          </a:p>
        </p:txBody>
      </p:sp>
      <p:sp>
        <p:nvSpPr>
          <p:cNvPr id="4" name="Footer Placeholder 3">
            <a:extLst>
              <a:ext uri="{FF2B5EF4-FFF2-40B4-BE49-F238E27FC236}">
                <a16:creationId xmlns:a16="http://schemas.microsoft.com/office/drawing/2014/main" id="{88810084-1954-C3AD-7650-4DC0C76849D5}"/>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475334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3544</TotalTime>
  <Words>1462</Words>
  <Application>Microsoft Office PowerPoint</Application>
  <PresentationFormat>On-screen Show (4:3)</PresentationFormat>
  <Paragraphs>143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Bookman Old Style</vt:lpstr>
      <vt:lpstr>Calibri</vt:lpstr>
      <vt:lpstr>Rockwell</vt:lpstr>
      <vt:lpstr>Damask</vt:lpstr>
      <vt:lpstr>PowerPoint Presentation</vt:lpstr>
      <vt:lpstr>About Secure Guard Consulting</vt:lpstr>
      <vt:lpstr>Agenda</vt:lpstr>
      <vt:lpstr>Microsoft 365 – HARDENING</vt:lpstr>
      <vt:lpstr>Complicit User Threat Model</vt:lpstr>
      <vt:lpstr>Break Glass</vt:lpstr>
      <vt:lpstr>Simple Scenario #1</vt:lpstr>
      <vt:lpstr>Scenario #2 (Slightly More Complex)</vt:lpstr>
      <vt:lpstr>Temporary Access Pass (TAP)</vt:lpstr>
      <vt:lpstr>PowerPoint Presentation</vt:lpstr>
      <vt:lpstr>PowerPoint Presentation</vt:lpstr>
      <vt:lpstr>Establish App Protection Policies</vt:lpstr>
      <vt:lpstr>Intune versus Mam</vt:lpstr>
      <vt:lpstr>Scenario #3</vt:lpstr>
      <vt:lpstr>1 Simple Method</vt:lpstr>
      <vt:lpstr>Better Method</vt:lpstr>
      <vt:lpstr>So Many Other scenarios</vt:lpstr>
      <vt:lpstr>What if script</vt:lpstr>
      <vt:lpstr>Pre-What If</vt:lpstr>
      <vt:lpstr>What If</vt:lpstr>
      <vt:lpstr>What If</vt:lpstr>
      <vt:lpstr>What If</vt:lpstr>
      <vt:lpstr>What If</vt:lpstr>
      <vt:lpstr>What If</vt:lpstr>
      <vt:lpstr>Backup and Restore</vt:lpstr>
      <vt:lpstr>Backup and Restore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Kaushal Kothari</dc:creator>
  <cp:lastModifiedBy>Kaushal Kothari</cp:lastModifiedBy>
  <cp:revision>182</cp:revision>
  <dcterms:created xsi:type="dcterms:W3CDTF">2021-01-11T09:12:27Z</dcterms:created>
  <dcterms:modified xsi:type="dcterms:W3CDTF">2026-02-27T16:59:57Z</dcterms:modified>
</cp:coreProperties>
</file>